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"/>
  </p:notesMasterIdLst>
  <p:sldIdLst>
    <p:sldId id="280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23E7-9F18-47E6-9BA8-A0BEACBCFE06}" type="datetimeFigureOut">
              <a:rPr lang="fr-CA" smtClean="0"/>
              <a:t>2024-06-06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BA8B3-8E6F-4B4A-8AD9-CAD5244EB1E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863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Utiliser l’exemple du tableau de données des aéroports comme base de données.</a:t>
            </a:r>
          </a:p>
          <a:p>
            <a:r>
              <a:rPr lang="fr-CA" dirty="0"/>
              <a:t>https://developpement-informatique.com/tutoriel/19/langage-sql---guide-complet-pour-les-debutants</a:t>
            </a:r>
          </a:p>
          <a:p>
            <a:r>
              <a:rPr lang="fr-CA"/>
              <a:t>https://www.guru99.com/fr/introduction-to-database-sql.html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191B7D-BF87-A349-B377-62A9B89863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1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7226" y="2052400"/>
            <a:ext cx="11292732" cy="1470025"/>
          </a:xfrm>
        </p:spPr>
        <p:txBody>
          <a:bodyPr lIns="0" tIns="0" rIns="0" bIns="0" anchor="t" anchorCtr="0">
            <a:normAutofit/>
          </a:bodyPr>
          <a:lstStyle>
            <a:lvl1pPr algn="l">
              <a:defRPr sz="2667" b="0" i="0" cap="all" baseline="0">
                <a:solidFill>
                  <a:schemeClr val="bg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pPr algn="ctr">
              <a:defRPr/>
            </a:pP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3200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  <a:br>
              <a:rPr lang="fr-CA" sz="3200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r>
              <a:rPr lang="fr-CA" sz="3200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3200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3200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9376" y="536104"/>
            <a:ext cx="8534400" cy="127812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133" b="0" i="0" kern="1200" baseline="0">
                <a:solidFill>
                  <a:schemeClr val="bg1"/>
                </a:solidFill>
                <a:latin typeface="Metropolis Extra Light" panose="00000300000000000000" pitchFamily="50" charset="0"/>
                <a:cs typeface="Metropolis Extra Light" panose="000003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>
              <a:defRPr/>
            </a:pP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ETE435: </a:t>
            </a:r>
            <a:r>
              <a:rPr lang="fr-CA" sz="1467" i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r>
              <a:rPr lang="fr-CA" sz="1467" i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 </a:t>
            </a:r>
          </a:p>
          <a:p>
            <a:pPr algn="ctr">
              <a:defRPr/>
            </a:pPr>
            <a:r>
              <a:rPr lang="fr-CA" sz="1467" b="1" dirty="0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Semaine I: Introduction au cours de </a:t>
            </a:r>
            <a:r>
              <a:rPr lang="fr-CA" sz="1467" b="1" dirty="0" err="1">
                <a:solidFill>
                  <a:schemeClr val="bg1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Géoinformatique</a:t>
            </a:r>
            <a:endParaRPr lang="fr-CA" sz="1467" b="1" dirty="0">
              <a:solidFill>
                <a:schemeClr val="bg1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84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23" y="1521762"/>
            <a:ext cx="2260800" cy="4282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99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/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100"/>
            <a:ext cx="2260800" cy="322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20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. signature promotionnelle /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lg-INRS-innover_vertica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9" y="126508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6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logo. signature promotionnell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 descr="lg-INRS-innover_vertic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87" y="1650098"/>
            <a:ext cx="2260800" cy="4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84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717155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1539501" y="2491369"/>
            <a:ext cx="9251265" cy="2884703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99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39502" y="850443"/>
            <a:ext cx="9250581" cy="4625869"/>
          </a:xfrm>
        </p:spPr>
        <p:txBody>
          <a:bodyPr/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92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eu">
    <p:bg>
      <p:bgPr>
        <a:solidFill>
          <a:srgbClr val="263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="0" i="0" baseline="0">
                <a:solidFill>
                  <a:schemeClr val="bg1"/>
                </a:solidFill>
                <a:latin typeface="Metropolis Semi Bold"/>
                <a:cs typeface="Metropolis Semi Bold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chemeClr val="bg1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65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oncé fond blan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41BAFBA7-85AD-A442-B4BD-E58B74BD646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39502" y="850443"/>
            <a:ext cx="9250581" cy="4625869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2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, contenu et image bousso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matie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603022" y="1622620"/>
            <a:ext cx="9251949" cy="388635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FontTx/>
              <a:buNone/>
              <a:tabLst>
                <a:tab pos="8455873" algn="l"/>
              </a:tabLst>
              <a:defRPr sz="1467" b="0" i="0" kern="1200">
                <a:solidFill>
                  <a:srgbClr val="14162F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	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603021" y="738966"/>
            <a:ext cx="9482667" cy="73866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fr-CA" sz="4800" dirty="0">
                <a:latin typeface="Arial Nova" panose="020B0504020202020204" pitchFamily="34" charset="0"/>
              </a:rPr>
              <a:t>Table des matières</a:t>
            </a:r>
            <a:endParaRPr lang="en-US" sz="3200" b="1" i="0" baseline="0" dirty="0">
              <a:latin typeface="Arial Nova" panose="020B0504020202020204" pitchFamily="34" charset="0"/>
              <a:cs typeface="Metropolis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14836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titre, titre et contenu / Image à insérer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1"/>
            <a:ext cx="375932" cy="5365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739006" y="2950598"/>
            <a:ext cx="4686519" cy="28479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2133" b="0" i="0" kern="120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739006" y="611071"/>
            <a:ext cx="4686519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400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739006" y="1605117"/>
            <a:ext cx="4686519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3733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20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Surtitre,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1539502" y="611043"/>
            <a:ext cx="9250581" cy="897883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67" b="0" i="0" baseline="0">
                <a:solidFill>
                  <a:srgbClr val="2631E7"/>
                </a:solidFill>
                <a:latin typeface="Metropolis Semi Bold"/>
                <a:cs typeface="Metropolis Semi Bold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605089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717157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9093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densé / 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5" y="5941052"/>
            <a:ext cx="375932" cy="5364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44377" y="6203932"/>
            <a:ext cx="2844800" cy="365125"/>
          </a:xfrm>
          <a:prstGeom prst="rect">
            <a:avLst/>
          </a:prstGeom>
        </p:spPr>
        <p:txBody>
          <a:bodyPr tIns="0" rIns="0" bIns="0" anchor="ctr" anchorCtr="0"/>
          <a:lstStyle>
            <a:lvl1pPr algn="r">
              <a:defRPr sz="1067" baseline="0">
                <a:solidFill>
                  <a:srgbClr val="181632"/>
                </a:solidFill>
                <a:latin typeface="Arial"/>
              </a:defRPr>
            </a:lvl1pPr>
          </a:lstStyle>
          <a:p>
            <a:fld id="{E9A06A90-B3B5-C149-97F7-5436B611742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9502" y="1379302"/>
            <a:ext cx="9250581" cy="882788"/>
          </a:xfrm>
        </p:spPr>
        <p:txBody>
          <a:bodyPr lIns="0" tIns="0" rIns="0" bIns="0" anchor="t">
            <a:normAutofit/>
          </a:bodyPr>
          <a:lstStyle>
            <a:lvl1pPr algn="l">
              <a:spcBef>
                <a:spcPts val="0"/>
              </a:spcBef>
              <a:defRPr sz="2667" b="0" i="0" cap="none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38818" y="2491370"/>
            <a:ext cx="9251949" cy="288470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1pPr>
            <a:lvl2pPr marL="743693" indent="-256026">
              <a:spcBef>
                <a:spcPts val="800"/>
              </a:spcBef>
              <a:buFont typeface="Arial"/>
              <a:buChar char="•"/>
              <a:defRPr sz="1467" b="0" i="0" baseline="0">
                <a:solidFill>
                  <a:srgbClr val="14162F"/>
                </a:solidFill>
                <a:latin typeface="Metropolis Light"/>
                <a:cs typeface="Metropolis Light"/>
              </a:defRPr>
            </a:lvl2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87451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175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 de la présentation avec adress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34249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4"/>
          </p:nvPr>
        </p:nvSpPr>
        <p:spPr>
          <a:xfrm>
            <a:off x="1034249" y="4757494"/>
            <a:ext cx="2448375" cy="536461"/>
          </a:xfrm>
        </p:spPr>
        <p:txBody>
          <a:bodyPr lIns="0" tIns="0" bIns="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067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etropolis Semi Bold"/>
                <a:cs typeface="Metropolis Semi Bold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217715" y="5365808"/>
            <a:ext cx="2448375" cy="923665"/>
          </a:xfrm>
        </p:spPr>
        <p:txBody>
          <a:bodyPr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933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Light"/>
                <a:cs typeface="Metropolis Light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217715" y="4757494"/>
            <a:ext cx="2448375" cy="534401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spcBef>
                <a:spcPts val="0"/>
              </a:spcBef>
              <a:buFontTx/>
              <a:buNone/>
              <a:defRPr sz="1067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Metropolis Semi Bold"/>
                <a:cs typeface="Metropolis Semi Bold"/>
              </a:defRPr>
            </a:lvl1pPr>
            <a:lvl2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2pPr>
            <a:lvl3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3pPr>
            <a:lvl4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4pPr>
            <a:lvl5pPr marL="0" indent="0" algn="l">
              <a:spcBef>
                <a:spcPts val="0"/>
              </a:spcBef>
              <a:buFontTx/>
              <a:buNone/>
              <a:defRPr sz="3733" kern="1200">
                <a:solidFill>
                  <a:srgbClr val="14162F"/>
                </a:solidFill>
                <a:latin typeface="Arial"/>
              </a:defRPr>
            </a:lvl5pPr>
          </a:lstStyle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</p:txBody>
      </p:sp>
    </p:spTree>
    <p:extLst>
      <p:ext uri="{BB962C8B-B14F-4D97-AF65-F5344CB8AC3E}">
        <p14:creationId xmlns:p14="http://schemas.microsoft.com/office/powerpoint/2010/main" val="2314072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373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avec image macro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35762" y="705982"/>
            <a:ext cx="5178943" cy="48176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4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/>
                <a:cs typeface="Metropolis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807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/ image à insér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5762" y="2305062"/>
            <a:ext cx="5178943" cy="3218523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t" anchorCtr="0">
            <a:normAutofit/>
          </a:bodyPr>
          <a:lstStyle>
            <a:lvl1pPr marL="95998" algn="l">
              <a:spcBef>
                <a:spcPts val="27"/>
              </a:spcBef>
              <a:spcAft>
                <a:spcPts val="27"/>
              </a:spcAft>
              <a:defRPr sz="3200" b="0" i="0" cap="all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761" y="705981"/>
            <a:ext cx="5178945" cy="1599080"/>
          </a:xfrm>
          <a:solidFill>
            <a:schemeClr val="bg1"/>
          </a:solidFill>
          <a:ln>
            <a:noFill/>
          </a:ln>
        </p:spPr>
        <p:txBody>
          <a:bodyPr wrap="square" lIns="216000" tIns="180000" rIns="216000" bIns="72000" anchor="b" anchorCtr="0">
            <a:normAutofit/>
          </a:bodyPr>
          <a:lstStyle>
            <a:lvl1pPr marL="95998" indent="0" algn="l">
              <a:spcBef>
                <a:spcPts val="27"/>
              </a:spcBef>
              <a:spcAft>
                <a:spcPts val="27"/>
              </a:spcAft>
              <a:buNone/>
              <a:defRPr sz="1200" b="0" i="0" kern="1200" baseline="0">
                <a:solidFill>
                  <a:schemeClr val="tx1"/>
                </a:solidFill>
                <a:latin typeface="Metropolis Light" panose="00000400000000000000" pitchFamily="50" charset="0"/>
                <a:cs typeface="Metropolis Light" panose="00000400000000000000" pitchFamily="50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subtitle</a:t>
            </a:r>
            <a:r>
              <a:rPr lang="fr-CA" dirty="0"/>
              <a:t> style</a:t>
            </a:r>
            <a:endParaRPr lang="en-US" dirty="0"/>
          </a:p>
        </p:txBody>
      </p:sp>
      <p:pic>
        <p:nvPicPr>
          <p:cNvPr id="11" name="Picture 10" descr="lg-INR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79" y="4689769"/>
            <a:ext cx="2437568" cy="1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8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avec image macro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4" y="1450701"/>
            <a:ext cx="4732969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14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noir /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0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titre blanc / image à insérer">
    <p:bg>
      <p:bgPr>
        <a:solidFill>
          <a:srgbClr val="141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" y="1"/>
            <a:ext cx="6036661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3884" cy="6851651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 descr="lg-INRS_seu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25" y="1601145"/>
            <a:ext cx="2263744" cy="323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8103" y="1450701"/>
            <a:ext cx="4957661" cy="3494428"/>
          </a:xfrm>
        </p:spPr>
        <p:txBody>
          <a:bodyPr lIns="0" tIns="0" rIns="0" bIns="0" anchor="ctr" anchorCtr="0">
            <a:normAutofit/>
          </a:bodyPr>
          <a:lstStyle>
            <a:lvl1pPr algn="l">
              <a:defRPr sz="3200" b="0" i="0" cap="all" baseline="0">
                <a:solidFill>
                  <a:schemeClr val="bg1"/>
                </a:solidFill>
                <a:latin typeface="Metropolis Light"/>
                <a:cs typeface="Metropolis Light"/>
              </a:defRPr>
            </a:lvl1pPr>
          </a:lstStyle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6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ogo INR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562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title</a:t>
            </a:r>
            <a:r>
              <a:rPr lang="fr-CA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 dirty="0"/>
              <a:t>Click to </a:t>
            </a:r>
            <a:r>
              <a:rPr lang="fr-CA" dirty="0" err="1"/>
              <a:t>edit</a:t>
            </a:r>
            <a:r>
              <a:rPr lang="fr-CA" dirty="0"/>
              <a:t> Master </a:t>
            </a:r>
            <a:r>
              <a:rPr lang="fr-CA" dirty="0" err="1"/>
              <a:t>text</a:t>
            </a:r>
            <a:r>
              <a:rPr lang="fr-CA" dirty="0"/>
              <a:t> styles</a:t>
            </a:r>
          </a:p>
          <a:p>
            <a:pPr lvl="1"/>
            <a:r>
              <a:rPr lang="fr-CA" dirty="0"/>
              <a:t>Second </a:t>
            </a:r>
            <a:r>
              <a:rPr lang="fr-CA" dirty="0" err="1"/>
              <a:t>level</a:t>
            </a:r>
            <a:endParaRPr lang="fr-CA" dirty="0"/>
          </a:p>
          <a:p>
            <a:pPr lvl="2"/>
            <a:r>
              <a:rPr lang="fr-CA" dirty="0" err="1"/>
              <a:t>Third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3"/>
            <a:r>
              <a:rPr lang="fr-CA" dirty="0" err="1"/>
              <a:t>Fourth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fr-CA" dirty="0"/>
          </a:p>
          <a:p>
            <a:pPr lvl="4"/>
            <a:r>
              <a:rPr lang="fr-CA" dirty="0" err="1"/>
              <a:t>Fifth</a:t>
            </a:r>
            <a:r>
              <a:rPr lang="fr-CA" dirty="0"/>
              <a:t> </a:t>
            </a:r>
            <a:r>
              <a:rPr lang="fr-CA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5333" b="0" i="0" kern="1200">
          <a:solidFill>
            <a:schemeClr val="tx1"/>
          </a:solidFill>
          <a:latin typeface="Metropolis Light"/>
          <a:ea typeface="+mj-ea"/>
          <a:cs typeface="Metropolis Light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b="0" i="0" kern="1200">
          <a:solidFill>
            <a:schemeClr val="tx1"/>
          </a:solidFill>
          <a:latin typeface="Metropolis Light"/>
          <a:ea typeface="+mn-ea"/>
          <a:cs typeface="Metropolis Light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b="0" i="0" kern="1200">
          <a:solidFill>
            <a:schemeClr val="tx1"/>
          </a:solidFill>
          <a:latin typeface="Metropolis Light"/>
          <a:ea typeface="+mn-ea"/>
          <a:cs typeface="Metropolis Light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Metropolis Light"/>
          <a:ea typeface="+mn-ea"/>
          <a:cs typeface="Metropolis Light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b="0" i="0" kern="1200">
          <a:solidFill>
            <a:schemeClr val="tx1"/>
          </a:solidFill>
          <a:latin typeface="Metropolis Light"/>
          <a:ea typeface="+mn-ea"/>
          <a:cs typeface="Metropolis Light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defRPr/>
            </a:pPr>
            <a:br>
              <a:rPr lang="fr-CA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</a:br>
            <a:endParaRPr lang="fr-CA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>
          <a:xfrm>
            <a:off x="199733" y="608564"/>
            <a:ext cx="11792531" cy="1452283"/>
          </a:xfrm>
        </p:spPr>
        <p:txBody>
          <a:bodyPr>
            <a:normAutofit/>
          </a:bodyPr>
          <a:lstStyle/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Agriculture de Précision</a:t>
            </a:r>
          </a:p>
          <a:p>
            <a:pPr algn="ctr"/>
            <a:r>
              <a:rPr lang="fr-CA" sz="4000" b="1" dirty="0"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Création de zones d’aménagement avec Python</a:t>
            </a:r>
            <a:endParaRPr lang="fr-CA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A8959-C622-F2E3-515B-5FD7D302C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775937"/>
            <a:ext cx="12192000" cy="2144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fr-CA" sz="2667" cap="small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Paul Célicourt, Ph.D.</a:t>
            </a:r>
            <a:endParaRPr lang="fr-CA" sz="2667" i="1" dirty="0">
              <a:solidFill>
                <a:prstClr val="white"/>
              </a:solidFill>
              <a:latin typeface="Arial Nova" panose="020B0504020202020204" pitchFamily="34" charset="0"/>
              <a:ea typeface="ＭＳ Ｐゴシック" pitchFamily="34" charset="-128"/>
              <a:cs typeface="Calibri" pitchFamily="34" charset="0"/>
            </a:endParaRP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Professeur Adjoint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UMR INRS-UQAR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Centre Eau Terre Environnement</a:t>
            </a:r>
          </a:p>
          <a:p>
            <a:pPr algn="ctr" defTabSz="609585">
              <a:defRPr/>
            </a:pPr>
            <a:r>
              <a:rPr lang="fr-CA" sz="2667" i="1" dirty="0">
                <a:solidFill>
                  <a:prstClr val="white"/>
                </a:solidFill>
                <a:latin typeface="Arial Nova" panose="020B0504020202020204" pitchFamily="34" charset="0"/>
                <a:ea typeface="ＭＳ Ｐゴシック" pitchFamily="34" charset="-128"/>
                <a:cs typeface="Calibri" pitchFamily="34" charset="0"/>
              </a:rPr>
              <a:t>Institut National de la Recherche Scientifique</a:t>
            </a:r>
          </a:p>
        </p:txBody>
      </p:sp>
      <p:pic>
        <p:nvPicPr>
          <p:cNvPr id="9" name="Image 8" descr="Une image contenant texte, Police, logo, Graphique&#10;&#10;Description générée automatiquement">
            <a:extLst>
              <a:ext uri="{FF2B5EF4-FFF2-40B4-BE49-F238E27FC236}">
                <a16:creationId xmlns:a16="http://schemas.microsoft.com/office/drawing/2014/main" id="{7D2ADB0A-482D-A4B9-8571-1B0F67E5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76047"/>
            <a:ext cx="1962141" cy="12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EAAFA3A54C4499E61021DF0AAEDEE" ma:contentTypeVersion="16" ma:contentTypeDescription="Crée un document." ma:contentTypeScope="" ma:versionID="adbf0f9749287c912d135a314f6dfad0">
  <xsd:schema xmlns:xsd="http://www.w3.org/2001/XMLSchema" xmlns:xs="http://www.w3.org/2001/XMLSchema" xmlns:p="http://schemas.microsoft.com/office/2006/metadata/properties" xmlns:ns3="0f7b9c13-4581-4e8f-8c1f-776443e2fad4" xmlns:ns4="2facb985-342b-4941-b9e2-8c25ac7a0bd7" targetNamespace="http://schemas.microsoft.com/office/2006/metadata/properties" ma:root="true" ma:fieldsID="3b913c5b6ef9bd01894010447a5c5cfb" ns3:_="" ns4:_="">
    <xsd:import namespace="0f7b9c13-4581-4e8f-8c1f-776443e2fad4"/>
    <xsd:import namespace="2facb985-342b-4941-b9e2-8c25ac7a0b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b9c13-4581-4e8f-8c1f-776443e2fa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acb985-342b-4941-b9e2-8c25ac7a0bd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f7b9c13-4581-4e8f-8c1f-776443e2fad4" xsi:nil="true"/>
  </documentManagement>
</p:properties>
</file>

<file path=customXml/itemProps1.xml><?xml version="1.0" encoding="utf-8"?>
<ds:datastoreItem xmlns:ds="http://schemas.openxmlformats.org/officeDocument/2006/customXml" ds:itemID="{350488D3-4C02-4710-8EE0-595BEDA08C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7b9c13-4581-4e8f-8c1f-776443e2fad4"/>
    <ds:schemaRef ds:uri="2facb985-342b-4941-b9e2-8c25ac7a0b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428B44-EFCC-4481-A47E-7F565C4A7F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B7D946-45E0-4404-858F-FE41ED06D2B4}">
  <ds:schemaRefs>
    <ds:schemaRef ds:uri="0f7b9c13-4581-4e8f-8c1f-776443e2fad4"/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2facb985-342b-4941-b9e2-8c25ac7a0bd7"/>
    <ds:schemaRef ds:uri="http://schemas.openxmlformats.org/package/2006/metadata/core-properti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71</Words>
  <Application>Microsoft Office PowerPoint</Application>
  <PresentationFormat>Grand écran</PresentationFormat>
  <Paragraphs>12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Arial Nova</vt:lpstr>
      <vt:lpstr>Calibri</vt:lpstr>
      <vt:lpstr>Metropolis Extra Light</vt:lpstr>
      <vt:lpstr>Metropolis Light</vt:lpstr>
      <vt:lpstr>Metropolis Semi Bold</vt:lpstr>
      <vt:lpstr>Office Theme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Célicourt, Paul</dc:creator>
  <cp:lastModifiedBy>Célicourt, Paul</cp:lastModifiedBy>
  <cp:revision>1</cp:revision>
  <dcterms:created xsi:type="dcterms:W3CDTF">2024-06-06T12:12:58Z</dcterms:created>
  <dcterms:modified xsi:type="dcterms:W3CDTF">2024-06-06T12:37:27Z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0x010100999EAAFA3A54C4499E61021DF0AAEDEE</vt:lpwstr>
  </property>
</Properties>
</file>